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7"/>
  </p:notesMasterIdLst>
  <p:sldIdLst>
    <p:sldId id="256" r:id="rId2"/>
    <p:sldId id="292" r:id="rId3"/>
    <p:sldId id="291" r:id="rId4"/>
    <p:sldId id="293" r:id="rId5"/>
    <p:sldId id="290" r:id="rId6"/>
    <p:sldId id="277" r:id="rId7"/>
    <p:sldId id="281" r:id="rId8"/>
    <p:sldId id="279" r:id="rId9"/>
    <p:sldId id="282" r:id="rId10"/>
    <p:sldId id="280" r:id="rId11"/>
    <p:sldId id="283" r:id="rId12"/>
    <p:sldId id="284" r:id="rId13"/>
    <p:sldId id="285" r:id="rId14"/>
    <p:sldId id="294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431" autoAdjust="0"/>
    <p:restoredTop sz="98401" autoAdjust="0"/>
  </p:normalViewPr>
  <p:slideViewPr>
    <p:cSldViewPr>
      <p:cViewPr varScale="1">
        <p:scale>
          <a:sx n="73" d="100"/>
          <a:sy n="73" d="100"/>
        </p:scale>
        <p:origin x="-4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2EF1D7-3AD7-4271-99A2-5C7160BA0D4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227F72-DFC0-45CF-90B0-4D62615A248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227F72-DFC0-45CF-90B0-4D62615A248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227F72-DFC0-45CF-90B0-4D62615A2482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72400" cy="192141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Законы жизнедеятельности классного коллектива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2" name="Picture 2" descr="C:\Users\1\Desktop\3 кл\после работы в групп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231607">
            <a:off x="5607641" y="2586674"/>
            <a:ext cx="3196659" cy="2397494"/>
          </a:xfrm>
          <a:prstGeom prst="rect">
            <a:avLst/>
          </a:prstGeom>
          <a:noFill/>
        </p:spPr>
      </p:pic>
      <p:pic>
        <p:nvPicPr>
          <p:cNvPr id="6" name="Picture 3" descr="C:\Users\Красильникова\Documents\фото 1 кл\фото 1а\IMG_55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772816"/>
            <a:ext cx="2763393" cy="3929066"/>
          </a:xfrm>
          <a:prstGeom prst="rect">
            <a:avLst/>
          </a:prstGeom>
          <a:noFill/>
        </p:spPr>
      </p:pic>
      <p:pic>
        <p:nvPicPr>
          <p:cNvPr id="7" name="Picture 3" descr="C:\Users\Красильникова\Documents\фото 1 кл\фото 1а\P10008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907633">
            <a:off x="109595" y="2722108"/>
            <a:ext cx="3072341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5 – Относись бережно к имуществу школы и</a:t>
            </a:r>
          </a:p>
          <a:p>
            <a:pPr>
              <a:buNone/>
            </a:pPr>
            <a:r>
              <a:rPr lang="ru-RU" dirty="0" smtClean="0"/>
              <a:t>товарищей.</a:t>
            </a:r>
          </a:p>
          <a:p>
            <a:pPr>
              <a:buNone/>
            </a:pPr>
            <a:r>
              <a:rPr lang="ru-RU" dirty="0" smtClean="0"/>
              <a:t>Запрещается трогать чужие вещи без</a:t>
            </a:r>
          </a:p>
          <a:p>
            <a:pPr>
              <a:buNone/>
            </a:pPr>
            <a:r>
              <a:rPr lang="ru-RU" dirty="0" smtClean="0"/>
              <a:t>разрешения хозяина.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Право на собственность</a:t>
            </a:r>
            <a:endParaRPr lang="ru-RU" dirty="0"/>
          </a:p>
        </p:txBody>
      </p:sp>
      <p:pic>
        <p:nvPicPr>
          <p:cNvPr id="4" name="Picture 6" descr="C:\Users\1\Desktop\3 кл\А ну-ка, м\IMG_20160220_1222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3068960"/>
            <a:ext cx="2559019" cy="3412024"/>
          </a:xfrm>
          <a:prstGeom prst="rect">
            <a:avLst/>
          </a:prstGeom>
          <a:noFill/>
        </p:spPr>
      </p:pic>
      <p:pic>
        <p:nvPicPr>
          <p:cNvPr id="5" name="Picture 8" descr="C:\Users\1\Desktop\3 кл\А ну-ка, м\А ну-ка, мальчик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645024"/>
            <a:ext cx="3312368" cy="24842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6 – Один за всех и все за одного!</a:t>
            </a:r>
          </a:p>
          <a:p>
            <a:pPr>
              <a:buNone/>
            </a:pPr>
            <a:r>
              <a:rPr lang="ru-RU" dirty="0" smtClean="0"/>
              <a:t>Учись сотрудничеству и компромиссам. </a:t>
            </a:r>
          </a:p>
          <a:p>
            <a:pPr>
              <a:buNone/>
            </a:pPr>
            <a:r>
              <a:rPr lang="ru-RU" dirty="0" smtClean="0"/>
              <a:t>Имеешь право выбирать и быть избранным.</a:t>
            </a:r>
          </a:p>
          <a:p>
            <a:pPr>
              <a:buNone/>
            </a:pPr>
            <a:r>
              <a:rPr lang="ru-RU" dirty="0" smtClean="0"/>
              <a:t>Обязан выполнять поручения ответственных</a:t>
            </a:r>
          </a:p>
          <a:p>
            <a:pPr>
              <a:buNone/>
            </a:pPr>
            <a:r>
              <a:rPr lang="ru-RU" dirty="0" smtClean="0"/>
              <a:t>лиц.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Право на жизнь в коллективе</a:t>
            </a:r>
            <a:endParaRPr lang="ru-RU" dirty="0"/>
          </a:p>
        </p:txBody>
      </p:sp>
      <p:pic>
        <p:nvPicPr>
          <p:cNvPr id="7" name="Picture 9" descr="C:\Users\1\Desktop\3 кл\м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789040"/>
            <a:ext cx="3672408" cy="2664296"/>
          </a:xfrm>
          <a:prstGeom prst="rect">
            <a:avLst/>
          </a:prstGeom>
          <a:noFill/>
        </p:spPr>
      </p:pic>
      <p:pic>
        <p:nvPicPr>
          <p:cNvPr id="8" name="Picture 10" descr="C:\Users\1\Desktop\3 кл\IMG_20160205_0959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429000"/>
            <a:ext cx="4061312" cy="3045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7 – Отдыхай с пользой для здоровья.</a:t>
            </a:r>
          </a:p>
          <a:p>
            <a:pPr>
              <a:buNone/>
            </a:pPr>
            <a:r>
              <a:rPr lang="ru-RU" dirty="0" smtClean="0"/>
              <a:t>Отдыхая, не нарушай право  на отдых</a:t>
            </a:r>
          </a:p>
          <a:p>
            <a:pPr>
              <a:buNone/>
            </a:pPr>
            <a:r>
              <a:rPr lang="ru-RU" dirty="0" smtClean="0"/>
              <a:t>других людей.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Право на отдых</a:t>
            </a:r>
            <a:endParaRPr lang="ru-RU" dirty="0"/>
          </a:p>
        </p:txBody>
      </p:sp>
      <p:pic>
        <p:nvPicPr>
          <p:cNvPr id="7" name="Picture 12" descr="C:\Users\1\Desktop\4 кл\велики ролики\d8aff59d31054785af50f175bae7020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548" y="2996952"/>
            <a:ext cx="2268252" cy="3024336"/>
          </a:xfrm>
          <a:prstGeom prst="rect">
            <a:avLst/>
          </a:prstGeom>
          <a:noFill/>
        </p:spPr>
      </p:pic>
      <p:pic>
        <p:nvPicPr>
          <p:cNvPr id="8" name="Picture 13" descr="C:\Users\1\Desktop\4 кл\велики ролики\34a750c8f3904aa8967851ad7ad54fd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97007" y="2564905"/>
            <a:ext cx="2688298" cy="2016223"/>
          </a:xfrm>
          <a:prstGeom prst="rect">
            <a:avLst/>
          </a:prstGeom>
          <a:noFill/>
        </p:spPr>
      </p:pic>
      <p:pic>
        <p:nvPicPr>
          <p:cNvPr id="9" name="Picture 14" descr="C:\Users\1\Desktop\4 кл\IMG_26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2852936"/>
            <a:ext cx="3461245" cy="2595934"/>
          </a:xfrm>
          <a:prstGeom prst="rect">
            <a:avLst/>
          </a:prstGeom>
          <a:noFill/>
        </p:spPr>
      </p:pic>
      <p:pic>
        <p:nvPicPr>
          <p:cNvPr id="10" name="Picture 3" descr="C:\Users\1\Desktop\3 кл\КОЛЕСНИК\IMG_20151029_1447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4653136"/>
            <a:ext cx="2693160" cy="20198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sz="2800" dirty="0" smtClean="0">
                <a:latin typeface="Arial" pitchFamily="34" charset="0"/>
                <a:ea typeface="Times New Roman" pitchFamily="18" charset="0"/>
              </a:rPr>
              <a:t>В российском законодательстве существует</a:t>
            </a:r>
          </a:p>
          <a:p>
            <a:pPr lvl="0">
              <a:buNone/>
            </a:pPr>
            <a:r>
              <a:rPr lang="ru-RU" sz="2800" dirty="0" smtClean="0">
                <a:latin typeface="Arial" pitchFamily="34" charset="0"/>
                <a:ea typeface="Times New Roman" pitchFamily="18" charset="0"/>
              </a:rPr>
              <a:t>несколько видов ответственности лиц,</a:t>
            </a:r>
          </a:p>
          <a:p>
            <a:pPr lvl="0">
              <a:buNone/>
            </a:pPr>
            <a:r>
              <a:rPr lang="ru-RU" sz="2800" dirty="0" smtClean="0">
                <a:latin typeface="Arial" pitchFamily="34" charset="0"/>
                <a:ea typeface="Times New Roman" pitchFamily="18" charset="0"/>
              </a:rPr>
              <a:t>допускающих правонарушения:</a:t>
            </a:r>
          </a:p>
          <a:p>
            <a:pPr lvl="0"/>
            <a:r>
              <a:rPr lang="ru-RU" sz="2800" dirty="0" smtClean="0">
                <a:latin typeface="Arial" pitchFamily="34" charset="0"/>
              </a:rPr>
              <a:t>административная ответственность;</a:t>
            </a:r>
          </a:p>
          <a:p>
            <a:pPr lvl="0"/>
            <a:r>
              <a:rPr lang="ru-RU" sz="2800" dirty="0" smtClean="0">
                <a:latin typeface="Arial" pitchFamily="34" charset="0"/>
              </a:rPr>
              <a:t>уголовная ответственность;</a:t>
            </a:r>
          </a:p>
          <a:p>
            <a:pPr lvl="0"/>
            <a:r>
              <a:rPr lang="ru-RU" sz="2800" dirty="0" smtClean="0">
                <a:latin typeface="Arial" pitchFamily="34" charset="0"/>
              </a:rPr>
              <a:t>гражданско-правовая ответственность;</a:t>
            </a:r>
          </a:p>
          <a:p>
            <a:pPr lvl="0"/>
            <a:r>
              <a:rPr lang="ru-RU" sz="2800" dirty="0" smtClean="0">
                <a:latin typeface="Arial" pitchFamily="34" charset="0"/>
              </a:rPr>
              <a:t>дисциплинарная ответственность.</a:t>
            </a:r>
          </a:p>
          <a:p>
            <a:pPr lvl="0"/>
            <a:endParaRPr lang="ru-RU" sz="2800" dirty="0" smtClean="0">
              <a:latin typeface="Arial" pitchFamily="34" charset="0"/>
            </a:endParaRPr>
          </a:p>
          <a:p>
            <a:pPr lvl="0"/>
            <a:endParaRPr lang="ru-RU" sz="2800" dirty="0" smtClean="0">
              <a:latin typeface="Arial" pitchFamily="34" charset="0"/>
            </a:endParaRPr>
          </a:p>
          <a:p>
            <a:pPr lvl="0"/>
            <a:endParaRPr lang="ru-RU" sz="2800" dirty="0" smtClean="0">
              <a:latin typeface="Arial" pitchFamily="34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Ответственности в обществе</a:t>
            </a:r>
            <a:endParaRPr lang="ru-RU" dirty="0"/>
          </a:p>
        </p:txBody>
      </p:sp>
      <p:pic>
        <p:nvPicPr>
          <p:cNvPr id="4" name="Picture 2" descr="G:\рабочий стол 2011- 2012 год\картинки\9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4797152"/>
            <a:ext cx="2267744" cy="16723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ru-RU" i="1" dirty="0" smtClean="0"/>
              <a:t>Старайся жить так, чтобы людям рядом с тобой было хорошо.</a:t>
            </a:r>
            <a:endParaRPr lang="ru-RU" dirty="0" smtClean="0"/>
          </a:p>
          <a:p>
            <a:pPr lvl="0"/>
            <a:r>
              <a:rPr lang="ru-RU" i="1" dirty="0" smtClean="0"/>
              <a:t>Прежде чем обратиться к человеку, улыбнись ему: ведь добрые отношения начинаются с улыбки.</a:t>
            </a:r>
            <a:endParaRPr lang="ru-RU" dirty="0" smtClean="0"/>
          </a:p>
          <a:p>
            <a:pPr lvl="0"/>
            <a:r>
              <a:rPr lang="ru-RU" i="1" dirty="0" smtClean="0"/>
              <a:t>Научись радоваться не только своим успехам, но и успехам товарищей по классу.</a:t>
            </a:r>
            <a:endParaRPr lang="ru-RU" dirty="0" smtClean="0"/>
          </a:p>
          <a:p>
            <a:pPr lvl="0"/>
            <a:r>
              <a:rPr lang="ru-RU" i="1" dirty="0" smtClean="0"/>
              <a:t>Старайся прийти на помощь товарищу, не жди, пока тебя об этом попросят.</a:t>
            </a:r>
            <a:endParaRPr lang="ru-RU" dirty="0" smtClean="0"/>
          </a:p>
          <a:p>
            <a:pPr lvl="0"/>
            <a:r>
              <a:rPr lang="ru-RU" i="1" dirty="0" smtClean="0"/>
              <a:t>Никогда никому не завидуй и не ябедничай: ябеда озлобляет людей и разрушает их отношения.</a:t>
            </a:r>
            <a:endParaRPr lang="ru-RU" dirty="0" smtClean="0"/>
          </a:p>
          <a:p>
            <a:pPr lvl="0"/>
            <a:r>
              <a:rPr lang="ru-RU" i="1" dirty="0" smtClean="0"/>
              <a:t>В споре будь сдержан и тактичен.</a:t>
            </a:r>
            <a:endParaRPr lang="ru-RU" dirty="0" smtClean="0"/>
          </a:p>
          <a:p>
            <a:pPr lvl="0"/>
            <a:r>
              <a:rPr lang="ru-RU" i="1" dirty="0" smtClean="0"/>
              <a:t>Избегай конфликтов, ссор, не совершай необдуманных поступков.</a:t>
            </a:r>
            <a:endParaRPr lang="ru-RU" dirty="0" smtClean="0"/>
          </a:p>
          <a:p>
            <a:pPr lvl="0"/>
            <a:r>
              <a:rPr lang="ru-RU" i="1" dirty="0" smtClean="0"/>
              <a:t>Никогда никого не упрекай. Если  все-таки упреки прозвучали  и ссора</a:t>
            </a:r>
            <a:r>
              <a:rPr lang="ru-RU" dirty="0" smtClean="0"/>
              <a:t> </a:t>
            </a:r>
            <a:r>
              <a:rPr lang="ru-RU" i="1" dirty="0" smtClean="0"/>
              <a:t>произошла - скорее помирись.</a:t>
            </a:r>
            <a:endParaRPr lang="ru-RU" dirty="0" smtClean="0"/>
          </a:p>
          <a:p>
            <a:pPr lvl="0"/>
            <a:r>
              <a:rPr lang="ru-RU" i="1" dirty="0" smtClean="0"/>
              <a:t>Научись сотрудничать, договариваться, уступать, находить компромисс.</a:t>
            </a:r>
            <a:endParaRPr lang="ru-RU" dirty="0" smtClean="0"/>
          </a:p>
          <a:p>
            <a:pPr lvl="0"/>
            <a:r>
              <a:rPr lang="ru-RU" i="1" dirty="0" smtClean="0"/>
              <a:t>Главное – относись к людям так, как ты хочешь, чтобы относились к тебе.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Добрые советы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642910" y="642918"/>
            <a:ext cx="850109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Счастлива та семья, где есть взаимопонимание. Только когда мы вместе — ребёнок чувствует себя комфортно. А это в наших силах и возможностях.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В</a:t>
            </a:r>
            <a:r>
              <a: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оспитание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ребенка с четким представлением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ы. Это целенаправленный 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жедневный процесс, в котором происходит его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амосовершенствование и саморазвитие. Данная работа ведет к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риумф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y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личности ребенка. Это путь к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динению ученика, его родителей и школы.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7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7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правила работы в группах;</a:t>
            </a:r>
          </a:p>
          <a:p>
            <a:r>
              <a:rPr lang="ru-RU" dirty="0" smtClean="0"/>
              <a:t>законы товарищества;</a:t>
            </a:r>
          </a:p>
          <a:p>
            <a:r>
              <a:rPr lang="ru-RU" dirty="0" smtClean="0"/>
              <a:t>гимназические правила;</a:t>
            </a:r>
          </a:p>
          <a:p>
            <a:r>
              <a:rPr lang="ru-RU" dirty="0" smtClean="0"/>
              <a:t>должностные памятки-инструкции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Первые законы школьной жизни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endParaRPr lang="ru-RU" dirty="0" smtClean="0"/>
          </a:p>
          <a:p>
            <a:pPr lvl="0"/>
            <a:r>
              <a:rPr lang="ru-RU" dirty="0" smtClean="0"/>
              <a:t>Тебе доверили отвечать в классе за всех и за всё, - поэтому в любой момент ты должен прийти на помощь каждому из своих одноклассников.</a:t>
            </a:r>
          </a:p>
          <a:p>
            <a:pPr lvl="0"/>
            <a:r>
              <a:rPr lang="ru-RU" dirty="0" smtClean="0"/>
              <a:t>Будь в курсе работы каждой группы.</a:t>
            </a:r>
          </a:p>
          <a:p>
            <a:pPr lvl="0"/>
            <a:r>
              <a:rPr lang="ru-RU" dirty="0" smtClean="0"/>
              <a:t>В конце рабочего дня опубликуй отчет старост о достижениях групп.</a:t>
            </a:r>
          </a:p>
          <a:p>
            <a:pPr lvl="0"/>
            <a:r>
              <a:rPr lang="ru-RU" dirty="0" smtClean="0"/>
              <a:t>Точно знай, когда у кого день рождения. Не забудь помочь старосте группы, в которой именинник, организовать поздравление.</a:t>
            </a:r>
          </a:p>
          <a:p>
            <a:pPr lvl="0"/>
            <a:r>
              <a:rPr lang="ru-RU" dirty="0" smtClean="0"/>
              <a:t>Ежедневно назначай дежурных по классу.</a:t>
            </a:r>
          </a:p>
          <a:p>
            <a:pPr lvl="0"/>
            <a:r>
              <a:rPr lang="ru-RU" dirty="0" smtClean="0"/>
              <a:t>В конце месяца подводи итоги своей работы: </a:t>
            </a:r>
            <a:r>
              <a:rPr lang="ru-RU" b="1" dirty="0" smtClean="0"/>
              <a:t>Что у тебя получилось? Кто помогал? Кто из старост был ответственным и исполнительным? Что не получилось? Почему? </a:t>
            </a:r>
            <a:endParaRPr lang="ru-RU" dirty="0" smtClean="0"/>
          </a:p>
          <a:p>
            <a:r>
              <a:rPr lang="ru-RU" b="1" i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Памятка командира класса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Родители - Союзники</a:t>
            </a:r>
            <a:endParaRPr lang="ru-RU" dirty="0"/>
          </a:p>
        </p:txBody>
      </p:sp>
      <p:pic>
        <p:nvPicPr>
          <p:cNvPr id="5" name="Picture 2" descr="C:\Users\Красильникова\Desktop\3 класс\Ф 3кл\сз- 8 ф\IMG_20151028_0951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3357562"/>
            <a:ext cx="3644907" cy="2733680"/>
          </a:xfrm>
          <a:prstGeom prst="rect">
            <a:avLst/>
          </a:prstGeom>
          <a:noFill/>
        </p:spPr>
      </p:pic>
      <p:pic>
        <p:nvPicPr>
          <p:cNvPr id="10" name="Picture 3" descr="C:\Users\Красильникова\Documents\фото 1 кл\фото 1а\IMG_553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2285992"/>
            <a:ext cx="2618509" cy="392776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42910" y="150017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dirty="0" smtClean="0">
                <a:latin typeface="Arial" pitchFamily="34" charset="0"/>
                <a:ea typeface="Times New Roman" pitchFamily="18" charset="0"/>
              </a:rPr>
              <a:t>«Дети никогда не поступают так, как мы велим поступать; </a:t>
            </a:r>
          </a:p>
          <a:p>
            <a:pPr lvl="0"/>
            <a:r>
              <a:rPr lang="ru-RU" dirty="0" smtClean="0">
                <a:latin typeface="Arial" pitchFamily="34" charset="0"/>
                <a:ea typeface="Times New Roman" pitchFamily="18" charset="0"/>
              </a:rPr>
              <a:t>они поступают, как поступаем мы сами» </a:t>
            </a:r>
          </a:p>
          <a:p>
            <a:pPr lvl="0">
              <a:buNone/>
            </a:pPr>
            <a:r>
              <a:rPr lang="ru-RU" dirty="0" smtClean="0">
                <a:latin typeface="Arial" pitchFamily="34" charset="0"/>
                <a:ea typeface="Times New Roman" pitchFamily="18" charset="0"/>
              </a:rPr>
              <a:t>                                                          </a:t>
            </a:r>
          </a:p>
          <a:p>
            <a:pPr lvl="0">
              <a:buNone/>
            </a:pPr>
            <a:r>
              <a:rPr lang="ru-RU" dirty="0" smtClean="0">
                <a:latin typeface="Arial" pitchFamily="34" charset="0"/>
                <a:ea typeface="Times New Roman" pitchFamily="18" charset="0"/>
              </a:rPr>
              <a:t>                                                       </a:t>
            </a:r>
            <a:r>
              <a:rPr lang="ru-RU" dirty="0" err="1" smtClean="0">
                <a:latin typeface="Arial" pitchFamily="34" charset="0"/>
                <a:ea typeface="Times New Roman" pitchFamily="18" charset="0"/>
              </a:rPr>
              <a:t>Л.Хей</a:t>
            </a:r>
            <a:endParaRPr lang="ru-RU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Правовые документы, направленные на защиту прав и свобод детей</a:t>
            </a:r>
            <a:endParaRPr lang="ru-RU" dirty="0"/>
          </a:p>
        </p:txBody>
      </p:sp>
      <p:pic>
        <p:nvPicPr>
          <p:cNvPr id="4" name="Picture 4" descr="C:\Documents and Settings\user\Мои документы\Мои рисунки\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420888"/>
            <a:ext cx="2647619" cy="3933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Documents and Settings\user\Мои документы\Мои рисунки\00052518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420888"/>
            <a:ext cx="2505075" cy="386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Documents and Settings\user\Мои документы\Мои рисунки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2492896"/>
            <a:ext cx="257810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Право на равенство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 – Ты имеешь равные со всеми </a:t>
            </a:r>
          </a:p>
          <a:p>
            <a:pPr>
              <a:buNone/>
            </a:pPr>
            <a:r>
              <a:rPr lang="ru-RU" dirty="0" smtClean="0"/>
              <a:t>права и  обязанности. </a:t>
            </a:r>
          </a:p>
          <a:p>
            <a:pPr>
              <a:buNone/>
            </a:pPr>
            <a:r>
              <a:rPr lang="ru-RU" dirty="0" smtClean="0"/>
              <a:t>Ты не лучше и не хуже, чем другие люди. </a:t>
            </a:r>
          </a:p>
          <a:p>
            <a:endParaRPr lang="ru-RU" dirty="0"/>
          </a:p>
        </p:txBody>
      </p:sp>
      <p:pic>
        <p:nvPicPr>
          <p:cNvPr id="6" name="Picture 2" descr="C:\Users\Красильникова\Documents\фото 1 кл\фото 1а\Img_48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3068960"/>
            <a:ext cx="4435388" cy="2956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2 – Относись к жизни </a:t>
            </a:r>
          </a:p>
          <a:p>
            <a:pPr>
              <a:buNone/>
            </a:pPr>
            <a:r>
              <a:rPr lang="ru-RU" dirty="0" smtClean="0"/>
              <a:t>как к великой ценности.</a:t>
            </a:r>
          </a:p>
          <a:p>
            <a:pPr>
              <a:buNone/>
            </a:pPr>
            <a:r>
              <a:rPr lang="ru-RU" dirty="0" smtClean="0"/>
              <a:t>Помни: </a:t>
            </a:r>
          </a:p>
          <a:p>
            <a:pPr>
              <a:buNone/>
            </a:pPr>
            <a:r>
              <a:rPr lang="ru-RU" dirty="0" smtClean="0"/>
              <a:t>человек неприкосновенен!</a:t>
            </a:r>
          </a:p>
          <a:p>
            <a:pPr>
              <a:buNone/>
            </a:pPr>
            <a:r>
              <a:rPr lang="ru-RU" dirty="0" smtClean="0"/>
              <a:t>Сохраняй и укрепляй свое </a:t>
            </a:r>
          </a:p>
          <a:p>
            <a:pPr>
              <a:buNone/>
            </a:pPr>
            <a:r>
              <a:rPr lang="ru-RU" dirty="0" smtClean="0"/>
              <a:t>здоровье. Занимайся </a:t>
            </a:r>
          </a:p>
          <a:p>
            <a:pPr>
              <a:buNone/>
            </a:pPr>
            <a:r>
              <a:rPr lang="ru-RU" dirty="0" smtClean="0"/>
              <a:t>саморазвитием.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Право на жизнь и развитие</a:t>
            </a:r>
            <a:endParaRPr lang="ru-RU" dirty="0"/>
          </a:p>
        </p:txBody>
      </p:sp>
      <p:pic>
        <p:nvPicPr>
          <p:cNvPr id="4" name="Picture 2" descr="C:\Users\Красильникова\Desktop\3 класс\Ф 3кл\сз- 8 ф\IMG_20151028_1152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1700808"/>
            <a:ext cx="2808312" cy="3744416"/>
          </a:xfrm>
          <a:prstGeom prst="rect">
            <a:avLst/>
          </a:prstGeom>
          <a:noFill/>
        </p:spPr>
      </p:pic>
      <p:pic>
        <p:nvPicPr>
          <p:cNvPr id="8" name="Picture 2" descr="C:\Users\1\Desktop\3 кл\Класс конф 16\шк конф 16\IMG_20160405_1252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4725144"/>
            <a:ext cx="2501139" cy="18758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3 – Прилежно учись.</a:t>
            </a:r>
          </a:p>
          <a:p>
            <a:pPr>
              <a:buNone/>
            </a:pPr>
            <a:r>
              <a:rPr lang="ru-RU" dirty="0" smtClean="0"/>
              <a:t>Не мешай другим учиться.</a:t>
            </a:r>
          </a:p>
          <a:p>
            <a:pPr>
              <a:buNone/>
            </a:pPr>
            <a:r>
              <a:rPr lang="ru-RU" dirty="0" smtClean="0"/>
              <a:t>Соблюдай правила </a:t>
            </a:r>
          </a:p>
          <a:p>
            <a:pPr>
              <a:buNone/>
            </a:pPr>
            <a:r>
              <a:rPr lang="ru-RU" dirty="0" smtClean="0"/>
              <a:t>внутреннего распорядка </a:t>
            </a:r>
          </a:p>
          <a:p>
            <a:pPr>
              <a:buNone/>
            </a:pPr>
            <a:r>
              <a:rPr lang="ru-RU" dirty="0" smtClean="0"/>
              <a:t>Гимназии.</a:t>
            </a:r>
          </a:p>
          <a:p>
            <a:pPr>
              <a:buNone/>
            </a:pPr>
            <a:r>
              <a:rPr lang="ru-RU" dirty="0" smtClean="0"/>
              <a:t>Воспитывай в себе </a:t>
            </a:r>
          </a:p>
          <a:p>
            <a:pPr>
              <a:buNone/>
            </a:pPr>
            <a:r>
              <a:rPr lang="ru-RU" dirty="0" smtClean="0"/>
              <a:t>добродетели ума:</a:t>
            </a:r>
          </a:p>
          <a:p>
            <a:pPr>
              <a:buNone/>
            </a:pPr>
            <a:r>
              <a:rPr lang="ru-RU" dirty="0" smtClean="0"/>
              <a:t>мудрость, </a:t>
            </a:r>
          </a:p>
          <a:p>
            <a:pPr>
              <a:buNone/>
            </a:pPr>
            <a:r>
              <a:rPr lang="ru-RU" dirty="0" smtClean="0"/>
              <a:t>сообразительность, </a:t>
            </a:r>
          </a:p>
          <a:p>
            <a:pPr>
              <a:buNone/>
            </a:pPr>
            <a:r>
              <a:rPr lang="ru-RU" dirty="0" smtClean="0"/>
              <a:t>рассудительность.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Право на образование</a:t>
            </a:r>
            <a:endParaRPr lang="ru-RU" dirty="0"/>
          </a:p>
        </p:txBody>
      </p:sp>
      <p:pic>
        <p:nvPicPr>
          <p:cNvPr id="4" name="Picture 2" descr="C:\Users\Красильникова\Documents\фото 1 кл\фото 1а\IMG_57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0984" y="1484784"/>
            <a:ext cx="3348372" cy="2232248"/>
          </a:xfrm>
          <a:prstGeom prst="rect">
            <a:avLst/>
          </a:prstGeom>
          <a:noFill/>
        </p:spPr>
      </p:pic>
      <p:pic>
        <p:nvPicPr>
          <p:cNvPr id="5" name="Picture 4" descr="C:\Users\1\Desktop\3 кл\Класс конф 16\урок О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861048"/>
            <a:ext cx="3149211" cy="2361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4 – Уважай честь и достоинство всех членов</a:t>
            </a:r>
          </a:p>
          <a:p>
            <a:pPr>
              <a:buNone/>
            </a:pPr>
            <a:r>
              <a:rPr lang="ru-RU" dirty="0" smtClean="0"/>
              <a:t>коллектива.</a:t>
            </a:r>
          </a:p>
          <a:p>
            <a:pPr>
              <a:buNone/>
            </a:pPr>
            <a:r>
              <a:rPr lang="ru-RU" dirty="0" smtClean="0"/>
              <a:t>Учись отстаивать свою точку зрения.</a:t>
            </a:r>
          </a:p>
          <a:p>
            <a:pPr>
              <a:buNone/>
            </a:pPr>
            <a:r>
              <a:rPr lang="ru-RU" dirty="0" smtClean="0"/>
              <a:t>Уважай мнение других людей.</a:t>
            </a:r>
          </a:p>
          <a:p>
            <a:pPr>
              <a:buNone/>
            </a:pPr>
            <a:r>
              <a:rPr lang="ru-RU" dirty="0" smtClean="0"/>
              <a:t>Воспитывай в себе добродетели характера:</a:t>
            </a:r>
          </a:p>
          <a:p>
            <a:pPr>
              <a:buNone/>
            </a:pPr>
            <a:r>
              <a:rPr lang="ru-RU" dirty="0" smtClean="0"/>
              <a:t>великодушие, правдивость,</a:t>
            </a:r>
          </a:p>
          <a:p>
            <a:pPr>
              <a:buNone/>
            </a:pPr>
            <a:r>
              <a:rPr lang="ru-RU" dirty="0" smtClean="0"/>
              <a:t>справедливость, </a:t>
            </a:r>
          </a:p>
          <a:p>
            <a:pPr>
              <a:buNone/>
            </a:pPr>
            <a:r>
              <a:rPr lang="ru-RU" dirty="0" smtClean="0"/>
              <a:t>мужество, умеренность,  </a:t>
            </a:r>
          </a:p>
          <a:p>
            <a:pPr>
              <a:buNone/>
            </a:pPr>
            <a:r>
              <a:rPr lang="ru-RU" dirty="0" smtClean="0"/>
              <a:t>щедрость, дружелюбие.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Право на уважение человеческого достоинства</a:t>
            </a:r>
            <a:endParaRPr lang="ru-RU" dirty="0"/>
          </a:p>
        </p:txBody>
      </p:sp>
      <p:pic>
        <p:nvPicPr>
          <p:cNvPr id="4" name="Picture 5" descr="C:\Users\1\Desktop\3 кл\А ну-ка, м\IMG_20160220_1203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3789040"/>
            <a:ext cx="3365235" cy="2523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561</TotalTime>
  <Words>598</Words>
  <Application>Microsoft Office PowerPoint</Application>
  <PresentationFormat>Экран (4:3)</PresentationFormat>
  <Paragraphs>100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Открытая</vt:lpstr>
      <vt:lpstr>Законы жизнедеятельности классного коллектива </vt:lpstr>
      <vt:lpstr>Первые законы школьной жизни</vt:lpstr>
      <vt:lpstr>Памятка командира класса</vt:lpstr>
      <vt:lpstr>Родители - Союзники</vt:lpstr>
      <vt:lpstr>Правовые документы, направленные на защиту прав и свобод детей</vt:lpstr>
      <vt:lpstr>Право на равенство</vt:lpstr>
      <vt:lpstr>Право на жизнь и развитие</vt:lpstr>
      <vt:lpstr>Право на образование</vt:lpstr>
      <vt:lpstr>Право на уважение человеческого достоинства</vt:lpstr>
      <vt:lpstr>Право на собственность</vt:lpstr>
      <vt:lpstr>Право на жизнь в коллективе</vt:lpstr>
      <vt:lpstr>Право на отдых</vt:lpstr>
      <vt:lpstr>Ответственности в обществе</vt:lpstr>
      <vt:lpstr>Добрые советы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Права и обязанности человека от рождения и на всю жизнь. </dc:title>
  <cp:lastModifiedBy>Красильникова</cp:lastModifiedBy>
  <cp:revision>59</cp:revision>
  <dcterms:modified xsi:type="dcterms:W3CDTF">2016-11-30T07:28:30Z</dcterms:modified>
</cp:coreProperties>
</file>